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</p:sldIdLst>
  <p:sldSz cy="5143500" cx="9144000"/>
  <p:notesSz cx="6858000" cy="9144000"/>
  <p:embeddedFontLst>
    <p:embeddedFont>
      <p:font typeface="Average"/>
      <p:regular r:id="rId24"/>
    </p:embeddedFont>
    <p:embeddedFont>
      <p:font typeface="Oswald"/>
      <p:regular r:id="rId25"/>
      <p:bold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font" Target="fonts/Average-regular.fntdata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Oswald-bold.fntdata"/><Relationship Id="rId25" Type="http://schemas.openxmlformats.org/officeDocument/2006/relationships/font" Target="fonts/Oswald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191ec6358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2191ec6358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191ec6358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2191ec6358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2191ec6358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2191ec6358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191ec6358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2191ec6358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188ce15bc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2188ce15bc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188ce15bc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2188ce15bc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188ce15bc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2188ce15bc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188ce15bc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2188ce15bc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188ce15bc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2188ce15bc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191ec6358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2191ec6358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220f4ff05b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220f4ff05b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20f4ff05b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220f4ff05b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20f4ff05b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20f4ff05b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2191ec635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2191ec635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191ec6358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2191ec6358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191ec6358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191ec6358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191ec6358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2191ec6358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20f4ff05b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220f4ff05b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Google Shape;11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lat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://bacalaureat.edu.ro/2015/" TargetMode="External"/><Relationship Id="rId4" Type="http://schemas.openxmlformats.org/officeDocument/2006/relationships/image" Target="../media/image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://jmeter.apache.org/" TargetMode="External"/><Relationship Id="rId4" Type="http://schemas.openxmlformats.org/officeDocument/2006/relationships/hyperlink" Target="http://learnloadrunner.com/" TargetMode="External"/><Relationship Id="rId10" Type="http://schemas.openxmlformats.org/officeDocument/2006/relationships/image" Target="../media/image11.png"/><Relationship Id="rId9" Type="http://schemas.openxmlformats.org/officeDocument/2006/relationships/hyperlink" Target="https://www.jetbrains.com/profiler/" TargetMode="External"/><Relationship Id="rId5" Type="http://schemas.openxmlformats.org/officeDocument/2006/relationships/hyperlink" Target="https://msdn.microsoft.com/library/dd293540(v=vs.110).aspx" TargetMode="External"/><Relationship Id="rId6" Type="http://schemas.openxmlformats.org/officeDocument/2006/relationships/hyperlink" Target="https://profiler.netbeans.org/" TargetMode="External"/><Relationship Id="rId7" Type="http://schemas.openxmlformats.org/officeDocument/2006/relationships/hyperlink" Target="https://developer.chrome.com/devtools" TargetMode="External"/><Relationship Id="rId8" Type="http://schemas.openxmlformats.org/officeDocument/2006/relationships/hyperlink" Target="https://www.ej-technologies.com/products/jprofiler/overview.html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png"/><Relationship Id="rId4" Type="http://schemas.openxmlformats.org/officeDocument/2006/relationships/image" Target="../media/image9.png"/><Relationship Id="rId5" Type="http://schemas.openxmlformats.org/officeDocument/2006/relationships/image" Target="../media/image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.png"/><Relationship Id="rId4" Type="http://schemas.openxmlformats.org/officeDocument/2006/relationships/image" Target="../media/image1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5.gif"/><Relationship Id="rId4" Type="http://schemas.openxmlformats.org/officeDocument/2006/relationships/image" Target="../media/image1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1069501" y="827150"/>
            <a:ext cx="7005000" cy="1203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latin typeface="Cambria"/>
                <a:ea typeface="Cambria"/>
                <a:cs typeface="Cambria"/>
                <a:sym typeface="Cambria"/>
              </a:rPr>
              <a:t>Performanță software</a:t>
            </a:r>
            <a:endParaRPr b="1" sz="3600"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latin typeface="Cambria"/>
                <a:ea typeface="Cambria"/>
                <a:cs typeface="Cambria"/>
                <a:sym typeface="Cambria"/>
              </a:rPr>
              <a:t>Stress testing &amp; profilers</a:t>
            </a:r>
            <a:endParaRPr b="1" sz="3600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George Popa</a:t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Gemini Solutions</a:t>
            </a:r>
            <a:endParaRPr sz="2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Criterii de performanta </a:t>
            </a:r>
            <a:endParaRPr/>
          </a:p>
        </p:txBody>
      </p:sp>
      <p:sp>
        <p:nvSpPr>
          <p:cNvPr id="119" name="Google Shape;119;p22"/>
          <p:cNvSpPr txBox="1"/>
          <p:nvPr>
            <p:ph idx="1" type="body"/>
          </p:nvPr>
        </p:nvSpPr>
        <p:spPr>
          <a:xfrm>
            <a:off x="311700" y="1152475"/>
            <a:ext cx="4156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Aplicatii web: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Timp de raspuns mediu (ms)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Timp de raspuns in incarcare maxima (ms)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Rata erorilor (procentul de erori din totalul de cereri)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Utilizatori concurenti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Cereri concurente (req / sec)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Capacitate (throughput) - cantitatea de sarcini procesate in unitatea de timp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Numarul de utilizatori activi</a:t>
            </a:r>
            <a:endParaRPr/>
          </a:p>
        </p:txBody>
      </p:sp>
      <p:pic>
        <p:nvPicPr>
          <p:cNvPr id="120" name="Google Shape;12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17000" y="1704124"/>
            <a:ext cx="4317751" cy="211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Criterii de performanta</a:t>
            </a:r>
            <a:endParaRPr/>
          </a:p>
        </p:txBody>
      </p:sp>
      <p:sp>
        <p:nvSpPr>
          <p:cNvPr id="126" name="Google Shape;126;p23"/>
          <p:cNvSpPr txBox="1"/>
          <p:nvPr>
            <p:ph idx="1" type="body"/>
          </p:nvPr>
        </p:nvSpPr>
        <p:spPr>
          <a:xfrm>
            <a:off x="311700" y="1152475"/>
            <a:ext cx="8520600" cy="363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Aplicatii desktop: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Cerinte hardware;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Timpi de executie;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FPS (Frames per second);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	Gaming: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Retention - numarul de utilizatori ce se intorc la aplicatie dupa primul contact;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Conversion - numarul de utilizatori ce investesc bani dupa versiunea demo;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CPI (cost per install)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ARPU (Average Revenue per User)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27" name="Google Shape;12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60750" y="582000"/>
            <a:ext cx="2277750" cy="227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Criterii de performanta - aplicatii mobile</a:t>
            </a:r>
            <a:endParaRPr/>
          </a:p>
        </p:txBody>
      </p:sp>
      <p:sp>
        <p:nvSpPr>
          <p:cNvPr id="133" name="Google Shape;133;p24"/>
          <p:cNvSpPr txBox="1"/>
          <p:nvPr>
            <p:ph idx="1" type="body"/>
          </p:nvPr>
        </p:nvSpPr>
        <p:spPr>
          <a:xfrm>
            <a:off x="311700" y="1152475"/>
            <a:ext cx="5574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Metrici de performanta: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Numarul de blocari ale aplicatiei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Latenta in utilizare (client / network / server)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Incarcarea serverului in perioade critice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Erori de retea / Internet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Metrici utilizatori: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Utilizatori totali / activi / conectati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Metrici dispozitive / sisteme de operare mobile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Metrici geografice</a:t>
            </a:r>
            <a:endParaRPr/>
          </a:p>
        </p:txBody>
      </p:sp>
      <p:pic>
        <p:nvPicPr>
          <p:cNvPr id="134" name="Google Shape;13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29150" y="1399500"/>
            <a:ext cx="2953200" cy="23444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Criterii de performanta - aplicatii mobile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25"/>
          <p:cNvSpPr txBox="1"/>
          <p:nvPr>
            <p:ph idx="1" type="body"/>
          </p:nvPr>
        </p:nvSpPr>
        <p:spPr>
          <a:xfrm>
            <a:off x="311700" y="1152475"/>
            <a:ext cx="5202900" cy="37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Metrici de angajament:</a:t>
            </a:r>
            <a:endParaRPr sz="1400"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Lungime medie a sesiunii de lucru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Intervalul mediu dintre sesiuni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Rata de retentie (majoritatea aplicatiilor sunt folosite doar o singura data dupa instalare)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Metrici de business:</a:t>
            </a:r>
            <a:endParaRPr sz="1400"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Costul aplicatiei, cost per tranzactie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Rata de abandon a clientilor platitori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The mother of all metrics:</a:t>
            </a:r>
            <a:endParaRPr sz="1400"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b="1" lang="en" sz="1400"/>
              <a:t>Star ratings!!!</a:t>
            </a:r>
            <a:endParaRPr b="1" sz="1400"/>
          </a:p>
        </p:txBody>
      </p:sp>
      <p:pic>
        <p:nvPicPr>
          <p:cNvPr id="141" name="Google Shape;14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14600" y="1635875"/>
            <a:ext cx="3324600" cy="22005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EFEFEF"/>
                </a:solidFill>
                <a:latin typeface="Arial"/>
                <a:ea typeface="Arial"/>
                <a:cs typeface="Arial"/>
                <a:sym typeface="Arial"/>
              </a:rPr>
              <a:t>Clasificare teste de performanță - benchmarks</a:t>
            </a:r>
            <a:endParaRPr>
              <a:solidFill>
                <a:srgbClr val="EFEFEF"/>
              </a:solidFill>
            </a:endParaRPr>
          </a:p>
        </p:txBody>
      </p:sp>
      <p:sp>
        <p:nvSpPr>
          <p:cNvPr id="147" name="Google Shape;147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rgbClr val="EFEFEF"/>
                </a:solidFill>
                <a:latin typeface="Arial"/>
                <a:ea typeface="Arial"/>
                <a:cs typeface="Arial"/>
                <a:sym typeface="Arial"/>
              </a:rPr>
              <a:t>În funcție de workload:</a:t>
            </a:r>
            <a:endParaRPr sz="1400">
              <a:solidFill>
                <a:srgbClr val="EFEFE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Font typeface="Arial"/>
              <a:buChar char="○"/>
            </a:pPr>
            <a:r>
              <a:rPr lang="en">
                <a:solidFill>
                  <a:srgbClr val="EFEFEF"/>
                </a:solidFill>
                <a:latin typeface="Arial"/>
                <a:ea typeface="Arial"/>
                <a:cs typeface="Arial"/>
                <a:sym typeface="Arial"/>
              </a:rPr>
              <a:t>Load testing - testare în condiții uzuale de lucru</a:t>
            </a:r>
            <a:endParaRPr>
              <a:solidFill>
                <a:srgbClr val="EFEFE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Font typeface="Arial"/>
              <a:buChar char="○"/>
            </a:pPr>
            <a:r>
              <a:rPr lang="en">
                <a:solidFill>
                  <a:srgbClr val="EFEFEF"/>
                </a:solidFill>
                <a:latin typeface="Arial"/>
                <a:ea typeface="Arial"/>
                <a:cs typeface="Arial"/>
                <a:sym typeface="Arial"/>
              </a:rPr>
              <a:t>Stress testing - testare în condiții maxime suportate</a:t>
            </a:r>
            <a:endParaRPr>
              <a:solidFill>
                <a:srgbClr val="EFEFE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Font typeface="Arial"/>
              <a:buChar char="○"/>
            </a:pPr>
            <a:r>
              <a:rPr lang="en">
                <a:solidFill>
                  <a:srgbClr val="EFEFEF"/>
                </a:solidFill>
                <a:latin typeface="Arial"/>
                <a:ea typeface="Arial"/>
                <a:cs typeface="Arial"/>
                <a:sym typeface="Arial"/>
              </a:rPr>
              <a:t>Spike testing - observare comportament în condițiile creșterilor bruște de workload                   ( </a:t>
            </a:r>
            <a:r>
              <a:rPr lang="en" u="sng">
                <a:solidFill>
                  <a:srgbClr val="9FC5E8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http://bacalaureat.edu.ro/2015/</a:t>
            </a:r>
            <a:r>
              <a:rPr lang="en">
                <a:solidFill>
                  <a:srgbClr val="EFEFEF"/>
                </a:solidFill>
                <a:latin typeface="Arial"/>
                <a:ea typeface="Arial"/>
                <a:cs typeface="Arial"/>
                <a:sym typeface="Arial"/>
              </a:rPr>
              <a:t> )</a:t>
            </a:r>
            <a:endParaRPr>
              <a:solidFill>
                <a:srgbClr val="EFEFE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rgbClr val="EFEFEF"/>
                </a:solidFill>
                <a:latin typeface="Arial"/>
                <a:ea typeface="Arial"/>
                <a:cs typeface="Arial"/>
                <a:sym typeface="Arial"/>
              </a:rPr>
              <a:t>În funcție de timpi de execuție:</a:t>
            </a:r>
            <a:endParaRPr sz="1400">
              <a:solidFill>
                <a:srgbClr val="EFEFE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Font typeface="Arial"/>
              <a:buChar char="○"/>
            </a:pPr>
            <a:r>
              <a:rPr lang="en">
                <a:solidFill>
                  <a:srgbClr val="EFEFEF"/>
                </a:solidFill>
                <a:latin typeface="Arial"/>
                <a:ea typeface="Arial"/>
                <a:cs typeface="Arial"/>
                <a:sym typeface="Arial"/>
              </a:rPr>
              <a:t>Timpi individuali de răspuns</a:t>
            </a:r>
            <a:endParaRPr>
              <a:solidFill>
                <a:srgbClr val="EFEFE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Font typeface="Arial"/>
              <a:buChar char="■"/>
            </a:pPr>
            <a:r>
              <a:rPr lang="en">
                <a:solidFill>
                  <a:srgbClr val="EFEFEF"/>
                </a:solidFill>
                <a:latin typeface="Arial"/>
                <a:ea typeface="Arial"/>
                <a:cs typeface="Arial"/>
                <a:sym typeface="Arial"/>
              </a:rPr>
              <a:t>server, client, rețea</a:t>
            </a:r>
            <a:endParaRPr>
              <a:solidFill>
                <a:srgbClr val="EFEFE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Font typeface="Arial"/>
              <a:buChar char="○"/>
            </a:pPr>
            <a:r>
              <a:rPr lang="en">
                <a:solidFill>
                  <a:srgbClr val="EFEFEF"/>
                </a:solidFill>
                <a:latin typeface="Arial"/>
                <a:ea typeface="Arial"/>
                <a:cs typeface="Arial"/>
                <a:sym typeface="Arial"/>
              </a:rPr>
              <a:t>Concurența / troughput</a:t>
            </a:r>
            <a:endParaRPr>
              <a:solidFill>
                <a:srgbClr val="EFEFE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rgbClr val="EFEFEF"/>
                </a:solidFill>
                <a:latin typeface="Arial"/>
                <a:ea typeface="Arial"/>
                <a:cs typeface="Arial"/>
                <a:sym typeface="Arial"/>
              </a:rPr>
              <a:t>În funcție de resursele consumate:</a:t>
            </a:r>
            <a:endParaRPr sz="1400">
              <a:solidFill>
                <a:srgbClr val="EFEFE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Font typeface="Arial"/>
              <a:buChar char="○"/>
            </a:pPr>
            <a:r>
              <a:rPr lang="en">
                <a:solidFill>
                  <a:srgbClr val="EFEFEF"/>
                </a:solidFill>
                <a:latin typeface="Arial"/>
                <a:ea typeface="Arial"/>
                <a:cs typeface="Arial"/>
                <a:sym typeface="Arial"/>
              </a:rPr>
              <a:t>Teste relative la mediul de execuție planificat.</a:t>
            </a:r>
            <a:endParaRPr>
              <a:solidFill>
                <a:srgbClr val="EFEFE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48" name="Google Shape;148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61925" y="2569098"/>
            <a:ext cx="3094850" cy="2368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7"/>
          <p:cNvSpPr txBox="1"/>
          <p:nvPr>
            <p:ph type="title"/>
          </p:nvPr>
        </p:nvSpPr>
        <p:spPr>
          <a:xfrm>
            <a:off x="311700" y="2720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Instrumente de testare a performantei software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54" name="Google Shape;154;p27"/>
          <p:cNvSpPr txBox="1"/>
          <p:nvPr>
            <p:ph idx="1" type="body"/>
          </p:nvPr>
        </p:nvSpPr>
        <p:spPr>
          <a:xfrm>
            <a:off x="1767125" y="1062250"/>
            <a:ext cx="7305900" cy="384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rPr>
              <a:t>Clasificare instrumente de testare performanță:</a:t>
            </a:r>
            <a:endParaRPr sz="1400">
              <a:solidFill>
                <a:srgbClr val="D9D9D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rPr>
              <a:t>Instrumente de stress testing</a:t>
            </a:r>
            <a:endParaRPr sz="1400">
              <a:solidFill>
                <a:srgbClr val="D9D9D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"/>
              <a:buFont typeface="Arial"/>
              <a:buChar char="○"/>
            </a:pPr>
            <a:r>
              <a:rPr lang="en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rPr>
              <a:t>Apache JMeter - </a:t>
            </a:r>
            <a:r>
              <a:rPr lang="en" u="sng">
                <a:solidFill>
                  <a:srgbClr val="A4C2F4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http://jmeter.apache.org/</a:t>
            </a:r>
            <a:r>
              <a:rPr lang="en">
                <a:solidFill>
                  <a:srgbClr val="A4C2F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"/>
              <a:buFont typeface="Arial"/>
              <a:buChar char="○"/>
            </a:pPr>
            <a:r>
              <a:rPr lang="en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rPr>
              <a:t>LoadRunner - </a:t>
            </a:r>
            <a:r>
              <a:rPr lang="en" u="sng">
                <a:solidFill>
                  <a:srgbClr val="A4C2F4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http://learnloadrunner.com/</a:t>
            </a:r>
            <a:r>
              <a:rPr lang="en">
                <a:solidFill>
                  <a:srgbClr val="A4C2F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"/>
              <a:buFont typeface="Arial"/>
              <a:buChar char="○"/>
            </a:pPr>
            <a:r>
              <a:rPr lang="en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rPr>
              <a:t>Visual Studio - </a:t>
            </a:r>
            <a:r>
              <a:rPr lang="en" sz="1000" u="sng">
                <a:solidFill>
                  <a:srgbClr val="A4C2F4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https://msdn.microsoft.com/library/dd293540(v=vs.110).aspx</a:t>
            </a:r>
            <a:r>
              <a:rPr lang="en">
                <a:solidFill>
                  <a:srgbClr val="A4C2F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rPr>
              <a:t>Profilere</a:t>
            </a:r>
            <a:endParaRPr sz="1400">
              <a:solidFill>
                <a:srgbClr val="D9D9D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"/>
              <a:buFont typeface="Arial"/>
              <a:buChar char="○"/>
            </a:pPr>
            <a:r>
              <a:rPr lang="en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rPr>
              <a:t>NetBeans Profiler - </a:t>
            </a:r>
            <a:r>
              <a:rPr lang="en" u="sng">
                <a:solidFill>
                  <a:srgbClr val="A4C2F4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https://profiler.netbeans.org/</a:t>
            </a:r>
            <a:r>
              <a:rPr lang="en">
                <a:solidFill>
                  <a:srgbClr val="A4C2F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"/>
              <a:buFont typeface="Arial"/>
              <a:buChar char="○"/>
            </a:pPr>
            <a:r>
              <a:rPr lang="en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rPr>
              <a:t>Chrome Inspector - </a:t>
            </a:r>
            <a:r>
              <a:rPr lang="en" u="sng">
                <a:solidFill>
                  <a:srgbClr val="A4C2F4"/>
                </a:solidFill>
                <a:latin typeface="Arial"/>
                <a:ea typeface="Arial"/>
                <a:cs typeface="Arial"/>
                <a:sym typeface="Arial"/>
                <a:hlinkClick r:id="rId7"/>
              </a:rPr>
              <a:t>https://developer.chrome.com/devtools</a:t>
            </a:r>
            <a:r>
              <a:rPr lang="en">
                <a:solidFill>
                  <a:srgbClr val="A4C2F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"/>
              <a:buFont typeface="Arial"/>
              <a:buChar char="○"/>
            </a:pPr>
            <a:r>
              <a:rPr lang="en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rPr>
              <a:t>JProfiler - </a:t>
            </a:r>
            <a:r>
              <a:rPr lang="en" sz="1000" u="sng">
                <a:solidFill>
                  <a:srgbClr val="A4C2F4"/>
                </a:solidFill>
                <a:latin typeface="Arial"/>
                <a:ea typeface="Arial"/>
                <a:cs typeface="Arial"/>
                <a:sym typeface="Arial"/>
                <a:hlinkClick r:id="rId8"/>
              </a:rPr>
              <a:t>https://www.ej-technologies.com/products/jprofiler/overview.html</a:t>
            </a:r>
            <a:r>
              <a:rPr lang="en" sz="1000">
                <a:solidFill>
                  <a:srgbClr val="A4C2F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000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"/>
              <a:buFont typeface="Arial"/>
              <a:buChar char="○"/>
            </a:pPr>
            <a:r>
              <a:rPr lang="en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rPr>
              <a:t>JetBrains dotTrace - </a:t>
            </a:r>
            <a:r>
              <a:rPr lang="en" u="sng">
                <a:solidFill>
                  <a:srgbClr val="A4C2F4"/>
                </a:solidFill>
                <a:latin typeface="Arial"/>
                <a:ea typeface="Arial"/>
                <a:cs typeface="Arial"/>
                <a:sym typeface="Arial"/>
                <a:hlinkClick r:id="rId9"/>
              </a:rPr>
              <a:t>https://www.jetbrains.com/profiler/</a:t>
            </a:r>
            <a:r>
              <a:rPr lang="en">
                <a:solidFill>
                  <a:srgbClr val="A4C2F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D9D9D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rPr>
              <a:t>  					Medii de testare</a:t>
            </a:r>
            <a:endParaRPr sz="1400">
              <a:solidFill>
                <a:srgbClr val="D9D9D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2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"/>
              <a:buFont typeface="Arial"/>
              <a:buChar char="■"/>
            </a:pPr>
            <a:r>
              <a:rPr lang="en" sz="1400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rPr>
              <a:t>Desktop</a:t>
            </a:r>
            <a:endParaRPr sz="1400">
              <a:solidFill>
                <a:srgbClr val="D9D9D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2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"/>
              <a:buFont typeface="Arial"/>
              <a:buChar char="■"/>
            </a:pPr>
            <a:r>
              <a:rPr lang="en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rPr>
              <a:t>W</a:t>
            </a:r>
            <a:r>
              <a:rPr lang="en" sz="1400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rPr>
              <a:t>eb</a:t>
            </a:r>
            <a:endParaRPr sz="1400">
              <a:solidFill>
                <a:srgbClr val="D9D9D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2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"/>
              <a:buFont typeface="Arial"/>
              <a:buChar char="■"/>
            </a:pPr>
            <a:r>
              <a:rPr lang="en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rPr>
              <a:t>M</a:t>
            </a:r>
            <a:r>
              <a:rPr lang="en" sz="1400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rPr>
              <a:t>obile</a:t>
            </a:r>
            <a:endParaRPr sz="1400">
              <a:solidFill>
                <a:srgbClr val="D9D9D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D9D9D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55" name="Google Shape;155;p2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0" y="2729675"/>
            <a:ext cx="3306700" cy="2413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8"/>
          <p:cNvSpPr txBox="1"/>
          <p:nvPr>
            <p:ph type="title"/>
          </p:nvPr>
        </p:nvSpPr>
        <p:spPr>
          <a:xfrm>
            <a:off x="311700" y="229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Eclipse / NetBeans Java Profiler </a:t>
            </a:r>
            <a:endParaRPr/>
          </a:p>
        </p:txBody>
      </p:sp>
      <p:sp>
        <p:nvSpPr>
          <p:cNvPr id="161" name="Google Shape;161;p28"/>
          <p:cNvSpPr txBox="1"/>
          <p:nvPr>
            <p:ph idx="1" type="body"/>
          </p:nvPr>
        </p:nvSpPr>
        <p:spPr>
          <a:xfrm>
            <a:off x="3040800" y="1218200"/>
            <a:ext cx="2531400" cy="335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Timp de executie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Memorie ocupata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Utilizare CPU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Obiecte instanțiate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Stiva de apeluri</a:t>
            </a:r>
            <a:endParaRPr/>
          </a:p>
        </p:txBody>
      </p:sp>
      <p:pic>
        <p:nvPicPr>
          <p:cNvPr id="162" name="Google Shape;16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30" y="1186925"/>
            <a:ext cx="2830170" cy="3413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90250" y="721500"/>
            <a:ext cx="3548001" cy="222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04325" y="3126550"/>
            <a:ext cx="4533926" cy="1908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Apache JMeter</a:t>
            </a:r>
            <a:endParaRPr/>
          </a:p>
        </p:txBody>
      </p:sp>
      <p:sp>
        <p:nvSpPr>
          <p:cNvPr id="170" name="Google Shape;170;p29"/>
          <p:cNvSpPr txBox="1"/>
          <p:nvPr>
            <p:ph idx="1" type="body"/>
          </p:nvPr>
        </p:nvSpPr>
        <p:spPr>
          <a:xfrm>
            <a:off x="311700" y="1152475"/>
            <a:ext cx="4244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Aplicatii web - server side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Metrici web (response time, throughput, concurrent users)</a:t>
            </a:r>
            <a:endParaRPr/>
          </a:p>
        </p:txBody>
      </p:sp>
      <p:pic>
        <p:nvPicPr>
          <p:cNvPr id="171" name="Google Shape;17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95" y="2449525"/>
            <a:ext cx="4127200" cy="248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08500" y="1170125"/>
            <a:ext cx="4283099" cy="2645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0"/>
          <p:cNvSpPr txBox="1"/>
          <p:nvPr>
            <p:ph type="title"/>
          </p:nvPr>
        </p:nvSpPr>
        <p:spPr>
          <a:xfrm>
            <a:off x="412800" y="2355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Chrome Inspector</a:t>
            </a:r>
            <a:endParaRPr/>
          </a:p>
        </p:txBody>
      </p:sp>
      <p:sp>
        <p:nvSpPr>
          <p:cNvPr id="178" name="Google Shape;178;p30"/>
          <p:cNvSpPr txBox="1"/>
          <p:nvPr>
            <p:ph idx="1" type="body"/>
          </p:nvPr>
        </p:nvSpPr>
        <p:spPr>
          <a:xfrm>
            <a:off x="4882575" y="1152475"/>
            <a:ext cx="3949800" cy="11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Aplicatii web - client side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Timeline profiler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Memory profiler</a:t>
            </a:r>
            <a:endParaRPr/>
          </a:p>
        </p:txBody>
      </p:sp>
      <p:pic>
        <p:nvPicPr>
          <p:cNvPr descr="navigating-chrome-devtools" id="179" name="Google Shape;17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675" y="1152475"/>
            <a:ext cx="4684925" cy="3812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30"/>
          <p:cNvPicPr preferRelativeResize="0"/>
          <p:nvPr/>
        </p:nvPicPr>
        <p:blipFill rotWithShape="1">
          <a:blip r:embed="rId4">
            <a:alphaModFix/>
          </a:blip>
          <a:srcRect b="13555" l="8325" r="10128" t="8853"/>
          <a:stretch/>
        </p:blipFill>
        <p:spPr>
          <a:xfrm>
            <a:off x="4853650" y="2473150"/>
            <a:ext cx="4196449" cy="2491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Verdana"/>
                <a:ea typeface="Verdana"/>
                <a:cs typeface="Verdana"/>
                <a:sym typeface="Verdana"/>
              </a:rPr>
              <a:t>Vă mulțumesc!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86" name="Google Shape;186;p31"/>
          <p:cNvSpPr txBox="1"/>
          <p:nvPr>
            <p:ph idx="1" type="body"/>
          </p:nvPr>
        </p:nvSpPr>
        <p:spPr>
          <a:xfrm>
            <a:off x="817950" y="169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Întrebări?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Cuprins:</a:t>
            </a:r>
            <a:endParaRPr/>
          </a:p>
        </p:txBody>
      </p:sp>
      <p:sp>
        <p:nvSpPr>
          <p:cNvPr id="66" name="Google Shape;66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Performanță software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Performan</a:t>
            </a:r>
            <a:r>
              <a:rPr lang="en"/>
              <a:t>ță hardware - supercomputers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Performanța aplicaților web, desktop, mobile </a:t>
            </a:r>
            <a:r>
              <a:rPr lang="en"/>
              <a:t>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Stress testing - benchmarking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Profilers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Performanță software</a:t>
            </a:r>
            <a:endParaRPr/>
          </a:p>
        </p:txBody>
      </p:sp>
      <p:sp>
        <p:nvSpPr>
          <p:cNvPr id="72" name="Google Shape;72;p15"/>
          <p:cNvSpPr txBox="1"/>
          <p:nvPr>
            <p:ph idx="1" type="body"/>
          </p:nvPr>
        </p:nvSpPr>
        <p:spPr>
          <a:xfrm>
            <a:off x="2406325" y="1152475"/>
            <a:ext cx="6426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EFEF"/>
                </a:solidFill>
              </a:rPr>
              <a:t>Definiție</a:t>
            </a:r>
            <a:endParaRPr>
              <a:solidFill>
                <a:srgbClr val="EFEFEF"/>
              </a:solidFill>
            </a:endParaRPr>
          </a:p>
          <a:p>
            <a:pPr indent="-3175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Char char="■"/>
            </a:pPr>
            <a:r>
              <a:rPr lang="en">
                <a:solidFill>
                  <a:srgbClr val="EFEFEF"/>
                </a:solidFill>
              </a:rPr>
              <a:t>Capacitatea unui sistem software de a executa sarcinile pentru care a fost proiectat, în timpul și condițiile de lucru prestabilite.</a:t>
            </a:r>
            <a:endParaRPr>
              <a:solidFill>
                <a:srgbClr val="EFEFEF"/>
              </a:solidFill>
            </a:endParaRPr>
          </a:p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FEFEF"/>
              </a:solidFill>
            </a:endParaRPr>
          </a:p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FEFEF"/>
              </a:solidFill>
            </a:endParaRPr>
          </a:p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EFEF"/>
                </a:solidFill>
              </a:rPr>
              <a:t>Caracteristici</a:t>
            </a:r>
            <a:endParaRPr>
              <a:solidFill>
                <a:srgbClr val="EFEFEF"/>
              </a:solidFill>
            </a:endParaRPr>
          </a:p>
          <a:p>
            <a:pPr indent="-3175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Char char="■"/>
            </a:pPr>
            <a:r>
              <a:rPr lang="en">
                <a:solidFill>
                  <a:srgbClr val="EFEFEF"/>
                </a:solidFill>
              </a:rPr>
              <a:t>Corectitudinea și coerența rezultatelor unui program software nu sunt suficiente pentru a asigura utilitatea programului;</a:t>
            </a:r>
            <a:endParaRPr>
              <a:solidFill>
                <a:srgbClr val="EFEFEF"/>
              </a:solidFill>
            </a:endParaRPr>
          </a:p>
          <a:p>
            <a:pPr indent="-3175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Char char="■"/>
            </a:pPr>
            <a:r>
              <a:rPr lang="en">
                <a:solidFill>
                  <a:srgbClr val="EFEFEF"/>
                </a:solidFill>
              </a:rPr>
              <a:t>Sistemul software implementat întrunește un set de condiții de lucru optimale, ce includ capacitate de procesare, timpi de execuție sau medii de execuție, cunoscute de către utilizatori.</a:t>
            </a:r>
            <a:endParaRPr>
              <a:solidFill>
                <a:srgbClr val="EFEFEF"/>
              </a:solidFill>
            </a:endParaRPr>
          </a:p>
        </p:txBody>
      </p:sp>
      <p:pic>
        <p:nvPicPr>
          <p:cNvPr id="73" name="Google Shape;73;p15"/>
          <p:cNvPicPr preferRelativeResize="0"/>
          <p:nvPr/>
        </p:nvPicPr>
        <p:blipFill>
          <a:blip r:embed="rId3">
            <a:alphaModFix amt="77000"/>
          </a:blip>
          <a:stretch>
            <a:fillRect/>
          </a:stretch>
        </p:blipFill>
        <p:spPr>
          <a:xfrm>
            <a:off x="93900" y="1980175"/>
            <a:ext cx="2809650" cy="21072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Determinarea performaței unui sistem / aplicații</a:t>
            </a:r>
            <a:endParaRPr/>
          </a:p>
        </p:txBody>
      </p:sp>
      <p:sp>
        <p:nvSpPr>
          <p:cNvPr id="79" name="Google Shape;79;p16"/>
          <p:cNvSpPr txBox="1"/>
          <p:nvPr>
            <p:ph idx="1" type="body"/>
          </p:nvPr>
        </p:nvSpPr>
        <p:spPr>
          <a:xfrm>
            <a:off x="311700" y="1152475"/>
            <a:ext cx="4671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50800" marR="508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EFEFEF"/>
                </a:solidFill>
              </a:rPr>
              <a:t>Când este un sistem sau o aplicație performantă?</a:t>
            </a:r>
            <a:endParaRPr sz="1050">
              <a:solidFill>
                <a:srgbClr val="EFEFEF"/>
              </a:solidFill>
            </a:endParaRPr>
          </a:p>
          <a:p>
            <a:pPr indent="-295275" lvl="0" marL="457200" marR="50800" rtl="0" algn="l">
              <a:spcBef>
                <a:spcPts val="800"/>
              </a:spcBef>
              <a:spcAft>
                <a:spcPts val="0"/>
              </a:spcAft>
              <a:buClr>
                <a:srgbClr val="EFEFEF"/>
              </a:buClr>
              <a:buSzPts val="1050"/>
              <a:buChar char="●"/>
            </a:pPr>
            <a:r>
              <a:rPr lang="en" sz="1050">
                <a:solidFill>
                  <a:srgbClr val="EFEFEF"/>
                </a:solidFill>
              </a:rPr>
              <a:t>Își îndeplinește rolul pentru care a fost proiectat;</a:t>
            </a:r>
            <a:endParaRPr sz="1050">
              <a:solidFill>
                <a:srgbClr val="EFEFEF"/>
              </a:solidFill>
            </a:endParaRPr>
          </a:p>
          <a:p>
            <a:pPr indent="-295275" lvl="0" marL="457200" marR="50800" rtl="0" algn="l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050"/>
              <a:buChar char="●"/>
            </a:pPr>
            <a:r>
              <a:rPr lang="en" sz="1050">
                <a:solidFill>
                  <a:srgbClr val="EFEFEF"/>
                </a:solidFill>
              </a:rPr>
              <a:t>Face față cerințelor uzuale dar și în scenarii defavorabile, sau situații excepționale posibile;</a:t>
            </a:r>
            <a:endParaRPr sz="1050">
              <a:solidFill>
                <a:srgbClr val="EFEFEF"/>
              </a:solidFill>
            </a:endParaRPr>
          </a:p>
          <a:p>
            <a:pPr indent="-295275" lvl="0" marL="457200" marR="50800" rtl="0" algn="l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050"/>
              <a:buChar char="●"/>
            </a:pPr>
            <a:r>
              <a:rPr lang="en" sz="1050">
                <a:solidFill>
                  <a:srgbClr val="EFEFEF"/>
                </a:solidFill>
              </a:rPr>
              <a:t>Capabil să anticipeze cerințe viitoare, ținând cont de evoluția naturală a sistemelor harware și software, pentru o perioadă consistentă de timp.</a:t>
            </a:r>
            <a:endParaRPr sz="1050">
              <a:solidFill>
                <a:srgbClr val="EFEFEF"/>
              </a:solidFill>
            </a:endParaRPr>
          </a:p>
          <a:p>
            <a:pPr indent="0" lvl="0" marL="50800" marR="508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EFEFEF"/>
                </a:solidFill>
              </a:rPr>
              <a:t>Main features of Apple II (1977) - 1299 USD:</a:t>
            </a:r>
            <a:endParaRPr sz="1050">
              <a:solidFill>
                <a:srgbClr val="EFEFEF"/>
              </a:solidFill>
            </a:endParaRPr>
          </a:p>
          <a:p>
            <a:pPr indent="-295275" lvl="0" marL="457200" marR="50800" rtl="0" algn="l">
              <a:spcBef>
                <a:spcPts val="800"/>
              </a:spcBef>
              <a:spcAft>
                <a:spcPts val="0"/>
              </a:spcAft>
              <a:buClr>
                <a:srgbClr val="EFEFEF"/>
              </a:buClr>
              <a:buSzPts val="1050"/>
              <a:buChar char="●"/>
            </a:pPr>
            <a:r>
              <a:rPr lang="en" sz="1050">
                <a:solidFill>
                  <a:srgbClr val="EFEFEF"/>
                </a:solidFill>
              </a:rPr>
              <a:t>CPU - MOS 6502, 1 MHz.</a:t>
            </a:r>
            <a:endParaRPr sz="1050">
              <a:solidFill>
                <a:srgbClr val="EFEFEF"/>
              </a:solidFill>
            </a:endParaRPr>
          </a:p>
          <a:p>
            <a:pPr indent="-295275" lvl="0" marL="457200" marR="50800" rtl="0" algn="l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050"/>
              <a:buChar char="●"/>
            </a:pPr>
            <a:r>
              <a:rPr lang="en" sz="1050">
                <a:solidFill>
                  <a:srgbClr val="EFEFEF"/>
                </a:solidFill>
              </a:rPr>
              <a:t>Memory - 4K, expandable to 48K.</a:t>
            </a:r>
            <a:endParaRPr sz="1050">
              <a:solidFill>
                <a:srgbClr val="EFEFEF"/>
              </a:solidFill>
            </a:endParaRPr>
          </a:p>
          <a:p>
            <a:pPr indent="-295275" lvl="0" marL="457200" marR="50800" rtl="0" algn="l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050"/>
              <a:buChar char="●"/>
            </a:pPr>
            <a:r>
              <a:rPr lang="en" sz="1050">
                <a:solidFill>
                  <a:srgbClr val="EFEFEF"/>
                </a:solidFill>
              </a:rPr>
              <a:t>Bus - Apple II bus, 8 slots.</a:t>
            </a:r>
            <a:endParaRPr sz="1050">
              <a:solidFill>
                <a:srgbClr val="EFEFEF"/>
              </a:solidFill>
            </a:endParaRPr>
          </a:p>
          <a:p>
            <a:pPr indent="-295275" lvl="0" marL="457200" marR="50800" rtl="0" algn="l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050"/>
              <a:buChar char="●"/>
            </a:pPr>
            <a:r>
              <a:rPr lang="en" sz="1050">
                <a:solidFill>
                  <a:srgbClr val="EFEFEF"/>
                </a:solidFill>
              </a:rPr>
              <a:t>Operating System - Apple DOS.</a:t>
            </a:r>
            <a:endParaRPr sz="1050">
              <a:solidFill>
                <a:srgbClr val="EFEFEF"/>
              </a:solidFill>
            </a:endParaRPr>
          </a:p>
          <a:p>
            <a:pPr indent="-295275" lvl="0" marL="457200" marR="50800" rtl="0" algn="l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050"/>
              <a:buChar char="●"/>
            </a:pPr>
            <a:r>
              <a:rPr lang="en" sz="1050">
                <a:solidFill>
                  <a:srgbClr val="EFEFEF"/>
                </a:solidFill>
              </a:rPr>
              <a:t>Programming Language - Built-in BASIC (Beginner's All Symbolic Instruction Code).</a:t>
            </a:r>
            <a:endParaRPr sz="1050">
              <a:solidFill>
                <a:srgbClr val="EFEFEF"/>
              </a:solidFill>
            </a:endParaRPr>
          </a:p>
          <a:p>
            <a:pPr indent="-295275" lvl="0" marL="457200" marR="50800" rtl="0" algn="l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050"/>
              <a:buChar char="●"/>
            </a:pPr>
            <a:r>
              <a:rPr lang="en" sz="1050">
                <a:solidFill>
                  <a:srgbClr val="EFEFEF"/>
                </a:solidFill>
              </a:rPr>
              <a:t>Display Monitor - Text with 40 characters by 24 lines; Graphics with 280x192 dots in 4 color or 40x48 dots in 16 color.</a:t>
            </a:r>
            <a:endParaRPr sz="1050">
              <a:solidFill>
                <a:srgbClr val="EFEFE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EFEFEF"/>
              </a:solidFill>
            </a:endParaRPr>
          </a:p>
        </p:txBody>
      </p:sp>
      <p:pic>
        <p:nvPicPr>
          <p:cNvPr id="80" name="Google Shape;8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71000" y="1017721"/>
            <a:ext cx="2331800" cy="330030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6"/>
          <p:cNvSpPr txBox="1"/>
          <p:nvPr/>
        </p:nvSpPr>
        <p:spPr>
          <a:xfrm>
            <a:off x="4983700" y="4313425"/>
            <a:ext cx="3848400" cy="4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4C2F4"/>
                </a:solidFill>
              </a:rPr>
              <a:t>http://www.herongyang.com/Computer-History/Apple-II-The-First-Personal-Computer.html</a:t>
            </a:r>
            <a:endParaRPr>
              <a:solidFill>
                <a:srgbClr val="A4C2F4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Performanta hardware</a:t>
            </a:r>
            <a:endParaRPr/>
          </a:p>
        </p:txBody>
      </p:sp>
      <p:sp>
        <p:nvSpPr>
          <p:cNvPr id="87" name="Google Shape;87;p17"/>
          <p:cNvSpPr txBox="1"/>
          <p:nvPr>
            <p:ph idx="1" type="body"/>
          </p:nvPr>
        </p:nvSpPr>
        <p:spPr>
          <a:xfrm>
            <a:off x="311700" y="1152475"/>
            <a:ext cx="5497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Sisteme distribuite ce inglobeaza puterea de calcul a mai multor calculatoare obisnuite aflate in acceasi retea / Internet. Aceastea executa task-uri individuale simple al caror rezultat poate fi combinat in scopul finalizarii unei sarcini complicate.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Clustere de calculatoare / supercomputers - sisteme dedicate, instalate in aceeasi locatie, ce pot lucra impreuna pentru a executa task-uri in paralel.</a:t>
            </a:r>
            <a:endParaRPr/>
          </a:p>
        </p:txBody>
      </p:sp>
      <p:pic>
        <p:nvPicPr>
          <p:cNvPr id="88" name="Google Shape;8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38400" y="2736125"/>
            <a:ext cx="2857500" cy="1895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Performanta hardware</a:t>
            </a:r>
            <a:endParaRPr/>
          </a:p>
        </p:txBody>
      </p:sp>
      <p:sp>
        <p:nvSpPr>
          <p:cNvPr id="94" name="Google Shape;94;p18"/>
          <p:cNvSpPr txBox="1"/>
          <p:nvPr>
            <p:ph idx="1" type="body"/>
          </p:nvPr>
        </p:nvSpPr>
        <p:spPr>
          <a:xfrm>
            <a:off x="311700" y="1152475"/>
            <a:ext cx="7180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Criterii de performanta hardware: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</a:t>
            </a:r>
            <a:r>
              <a:rPr lang="en"/>
              <a:t>loating point operations per second (FLOPS), utilizat de TOP500, (max. astazi 93.015 PFLOPS)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FLOPS per watt - eficienta energetica, utilizat de Green500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Traversed edges per second (TEPS) - descrie capacitatea de comunicare si procesare a clusterelor de calculatoare, utilizate de Graph500.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9"/>
          <p:cNvSpPr txBox="1"/>
          <p:nvPr>
            <p:ph type="title"/>
          </p:nvPr>
        </p:nvSpPr>
        <p:spPr>
          <a:xfrm>
            <a:off x="311700" y="4517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TOP500 supercomputers</a:t>
            </a:r>
            <a:endParaRPr/>
          </a:p>
        </p:txBody>
      </p:sp>
      <p:sp>
        <p:nvSpPr>
          <p:cNvPr id="100" name="Google Shape;100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Sunway TaihuLight (CHI)	- 93.0 PFLOPS - industria petroliera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Tianhe-2 (CHI)			- 33.8 PFLOPS - simulare, aplicatii guvernamentale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Titan (USA) 				- 17.5 PFLOPS - cercetare stiintifica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IBM Sequoia (USA)		- 17.1 PFLOPS - industria nucleara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Cori (USA)				- 14.0 PFLOPS - cercetare, industria energetica</a:t>
            </a:r>
            <a:endParaRPr/>
          </a:p>
        </p:txBody>
      </p:sp>
      <p:pic>
        <p:nvPicPr>
          <p:cNvPr id="101" name="Google Shape;10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89000" y="2943000"/>
            <a:ext cx="3555002" cy="2666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Performanta vs. utilitate</a:t>
            </a:r>
            <a:endParaRPr/>
          </a:p>
        </p:txBody>
      </p:sp>
      <p:sp>
        <p:nvSpPr>
          <p:cNvPr id="107" name="Google Shape;107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Capabilitate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Sisteme ultraperformante, capabile sa execute sarcini imposibile altor sisteme obisnuite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Capacitate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Optimizarea costurilor prin executia uneia sau mai multor sarcini in cel mai scurt timp / cu cat mai putine resurse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Scopurile sistemelor performante: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Predictia cutremurelor, predictia vremii, aplicatii nucleare, criptologie, industria petrolului, energetica, astronomie, cercetare stiintifica, sah… etc.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Criterii de masurare a performatei aplicatiilor</a:t>
            </a:r>
            <a:endParaRPr/>
          </a:p>
        </p:txBody>
      </p:sp>
      <p:sp>
        <p:nvSpPr>
          <p:cNvPr id="113" name="Google Shape;113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Char char="●"/>
            </a:pPr>
            <a:r>
              <a:rPr lang="en" sz="1400">
                <a:solidFill>
                  <a:srgbClr val="EFEFEF"/>
                </a:solidFill>
              </a:rPr>
              <a:t>Capacitate de procesare a sarcinilor (workload)</a:t>
            </a:r>
            <a:endParaRPr sz="1400">
              <a:solidFill>
                <a:srgbClr val="EFEFEF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Char char="●"/>
            </a:pPr>
            <a:r>
              <a:rPr lang="en" sz="1400">
                <a:solidFill>
                  <a:srgbClr val="EFEFEF"/>
                </a:solidFill>
              </a:rPr>
              <a:t>Viteza de procesare a sarcinilor (throughput)</a:t>
            </a:r>
            <a:endParaRPr sz="1400">
              <a:solidFill>
                <a:srgbClr val="EFEFEF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Char char="●"/>
            </a:pPr>
            <a:r>
              <a:rPr lang="en" sz="1400">
                <a:solidFill>
                  <a:srgbClr val="EFEFEF"/>
                </a:solidFill>
              </a:rPr>
              <a:t>Resurse consumate (memorie, CPU, network, disk I/O, ...etc.)</a:t>
            </a:r>
            <a:endParaRPr sz="1400">
              <a:solidFill>
                <a:srgbClr val="EFEFEF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Char char="●"/>
            </a:pPr>
            <a:r>
              <a:rPr lang="en" sz="1400">
                <a:solidFill>
                  <a:srgbClr val="EFEFEF"/>
                </a:solidFill>
              </a:rPr>
              <a:t>Overhead elemente de securitate</a:t>
            </a:r>
            <a:endParaRPr sz="1400">
              <a:solidFill>
                <a:srgbClr val="EFEFE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EFEFEF"/>
              </a:solidFill>
            </a:endParaRPr>
          </a:p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EFEFEF"/>
                </a:solidFill>
                <a:latin typeface="Arial"/>
                <a:ea typeface="Arial"/>
                <a:cs typeface="Arial"/>
                <a:sym typeface="Arial"/>
              </a:rPr>
              <a:t>În măsura în care elementele de performanță definite explicit în cerințele proiectului nu au fost îndeplinite, acestea constituie defecte.</a:t>
            </a:r>
            <a:endParaRPr sz="1400">
              <a:solidFill>
                <a:srgbClr val="EFEFEF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